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94" r:id="rId5"/>
    <p:sldId id="295" r:id="rId6"/>
    <p:sldId id="296" r:id="rId7"/>
    <p:sldId id="293" r:id="rId8"/>
    <p:sldId id="297" r:id="rId9"/>
    <p:sldId id="298" r:id="rId10"/>
    <p:sldId id="299" r:id="rId11"/>
    <p:sldId id="300" r:id="rId12"/>
    <p:sldId id="303" r:id="rId13"/>
    <p:sldId id="301" r:id="rId14"/>
    <p:sldId id="302" r:id="rId15"/>
    <p:sldId id="304" r:id="rId16"/>
    <p:sldId id="305" r:id="rId17"/>
    <p:sldId id="306" r:id="rId18"/>
    <p:sldId id="307" r:id="rId19"/>
    <p:sldId id="309" r:id="rId20"/>
    <p:sldId id="308" r:id="rId21"/>
    <p:sldId id="270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기범" initials="기" lastIdx="1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406" autoAdjust="0"/>
  </p:normalViewPr>
  <p:slideViewPr>
    <p:cSldViewPr snapToGrid="0">
      <p:cViewPr varScale="1">
        <p:scale>
          <a:sx n="100" d="100"/>
          <a:sy n="100" d="100"/>
        </p:scale>
        <p:origin x="72" y="782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commentAuthors" Target="commentAuthors.xml"  /><Relationship Id="rId24" Type="http://schemas.openxmlformats.org/officeDocument/2006/relationships/presProps" Target="presProps.xml"  /><Relationship Id="rId25" Type="http://schemas.openxmlformats.org/officeDocument/2006/relationships/viewProps" Target="viewProps.xml"  /><Relationship Id="rId26" Type="http://schemas.openxmlformats.org/officeDocument/2006/relationships/theme" Target="theme/theme1.xml"  /><Relationship Id="rId27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890B703-0836-499D-9F8D-D18F794AD7C3}" type="datetime1">
              <a:rPr lang="ko-KR" altLang="en-US"/>
              <a:pPr lvl="0">
                <a:defRPr/>
              </a:pPr>
              <a:t>2023-11-15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17CD097A-5759-4135-9984-2451C32C345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8749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0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2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4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5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17CD097A-5759-4135-9984-2451C32C345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782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17CD097A-5759-4135-9984-2451C32C345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740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667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569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/>
              <a:pPr lvl="0"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879181"/>
      </p:ext>
    </p:extLst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/>
              <a:pPr lvl="0"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234448"/>
      </p:ext>
    </p:extLst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/>
              <a:pPr lvl="0"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051517"/>
      </p:ext>
    </p:extLst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/>
              <a:pPr lvl="0"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080440"/>
      </p:ext>
    </p:extLst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/>
              <a:pPr lvl="0"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537055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8B5A4-07B3-41DA-9CCB-7C269E949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0C7F7C-B063-401C-AD3C-C4E6EEF3F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8C55D4-6E7A-4478-AB73-5D086C0BE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7F28FC-AFF0-488B-B058-30CDFE583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7CE6D8-3DEE-4FFB-B8CC-2590207B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688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39F7A9-8DB3-444F-9F75-A4F8A7CB8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200F34-E229-4A29-B83C-1CAAC613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EB7956-F14D-45BD-B395-7571B8DA2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8FB897-3976-41E6-B994-B0FB14FE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72C38A-D01B-465E-8D2D-161E0C86C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81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F0FA8A1-92BC-4F01-8FF5-1FF539DBF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EAC50B-ABB9-44B0-BC19-93C84E298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E6FEE9-FF6A-4CFE-BBF4-69E12BBF0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D1C18D-0A96-4A4D-B846-55EDEB087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3F683A-6457-4F07-9A5C-3F19FBF7F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580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8ADAA-02B0-4CC0-84EB-33164543A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F555C-B11A-4CD2-AB7D-AD87EF0D6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01D298-F768-494A-A2BE-50590024A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BA98B7-167D-4481-8452-01D4E78D7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303255-F1FE-49A2-AA49-78BAF4C3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343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5F1FA-E30A-4976-AC3B-5537520F6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A782F3-9641-458A-9E1C-410C09BD2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7B526E-F1D5-4459-A794-C1443AAEB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0F613-6860-4CB0-9CDA-BAEF11D5A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B9C12F-D523-4866-B1EF-67EEBEFC4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94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751BD7-9FD1-4E3F-904B-938F46A5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BE2C1A-A65D-4BB2-ADB6-81CE7DCD51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DE7D35-F8A7-4901-B1CF-65E9912E1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2FBA57-6434-44FB-9423-D30B5A0AE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DC378C-63ED-42A6-BCFA-322346143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00351-0349-4B2B-92E5-96C15A87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262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3BD1B-A23A-403A-AFEA-0B1E9653C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ED2CDA-CFC4-4289-AFAD-10EA4A0EE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361F89-323F-4E43-873F-53E2AF852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D1B05C-7FA5-4421-ACC2-03C2D9C47B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A737D7-9CB5-4FEA-98F0-41C68B5F8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D03BDAC-4D1A-4631-8E6E-CF852BE76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AB009F-3A51-409C-818F-8F8BFF767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D4E171-0565-4896-AAA8-0205D1B5A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86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D25FB-38FF-48A6-91CF-76041156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27E0D-6325-407F-930E-B9DA17681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DAC39A-E35E-4FCF-8D91-9978B897B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0782D4-9E3B-41DA-A84D-856ED351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719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D87669A-22E4-45FA-B16A-9E94214EA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877C7B-80A9-4C7E-9BAF-B634EFF03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066F25-6859-4B6B-92AD-58E67BAA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25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AC5B2-B3CF-457E-807C-C961C8056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BE667-EC92-47FB-81D0-7E9DF5ECF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D5D97F-1350-4ED4-869A-619E6C933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23BECC-D6B2-4220-85BD-797D49937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5FDD9A-43ED-47A2-ADD3-0107CCCF1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27098A-D18F-443A-B5E1-FB71623E8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805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FF874-BBCA-487F-9F18-6DBA15E09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479D7B-BB6B-4B8E-A19F-E861E42708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E1B071-A4EB-416D-B0BF-A3B4FF16D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012D8C-1522-4FCC-834C-219ED2F74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0DE660-5208-4B5D-9406-7D72313FD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D24371-6AB6-42F1-94B0-F935113C5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540890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28F7479-FF21-4222-8806-3F2AD9E1D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68B93F-0090-48BA-9EE3-65ED9FE52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A37ED6-AADE-4BAA-AC44-22E3457CF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425AB-0F5E-4B1B-A3F7-CE19EA6D8895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9F95C2-CB16-4068-BEBA-57941DC54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D01924-8D57-4023-B845-DB4F12ED3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701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Relationship Id="rId5" Type="http://schemas.openxmlformats.org/officeDocument/2006/relationships/image" Target="../media/image1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2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4.jpeg"  /><Relationship Id="rId4" Type="http://schemas.openxmlformats.org/officeDocument/2006/relationships/image" Target="../media/image25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4.jpeg"  /><Relationship Id="rId4" Type="http://schemas.openxmlformats.org/officeDocument/2006/relationships/image" Target="../media/image2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2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04094-1B3C-45E9-BDE7-1F16E590A7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2026" y="1214438"/>
            <a:ext cx="10647948" cy="2387600"/>
          </a:xfrm>
        </p:spPr>
        <p:txBody>
          <a:bodyPr>
            <a:normAutofit/>
          </a:bodyPr>
          <a:lstStyle/>
          <a:p>
            <a:r>
              <a:rPr lang="en-US" altLang="ko-KR" dirty="0"/>
              <a:t>Rooting Watermarks in Latent Diffusion Models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B156B5-7A44-45F1-9823-76506987A1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논문 발표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2709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5" name="내용 개체 틀 2"/>
          <p:cNvSpPr txBox="1"/>
          <p:nvPr/>
        </p:nvSpPr>
        <p:spPr>
          <a:xfrm>
            <a:off x="838199" y="1833889"/>
            <a:ext cx="10515599" cy="448268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ko-KR"/>
              <a:t>2-1. Discrete Cosine Transform(DCT)</a:t>
            </a:r>
          </a:p>
          <a:p>
            <a:pPr lvl="0">
              <a:defRPr/>
            </a:pPr>
            <a:r>
              <a:rPr lang="ko-KR" altLang="en-US" sz="2300"/>
              <a:t>사진을 압축하는 방법 중 하나로 </a:t>
            </a:r>
            <a:r>
              <a:rPr lang="en-US" altLang="ko-KR" sz="2300"/>
              <a:t>JPEG</a:t>
            </a:r>
            <a:r>
              <a:rPr lang="ko-KR" altLang="en-US" sz="2300"/>
              <a:t>에서 사용되는 방식</a:t>
            </a:r>
          </a:p>
          <a:p>
            <a:pPr lvl="0">
              <a:defRPr/>
            </a:pPr>
            <a:r>
              <a:rPr lang="ko-KR" altLang="en-US" sz="2300"/>
              <a:t>이미지를 공간 영역(Spatial Domain)에서 주파수 영역(Frequency Domain)으로 변환</a:t>
            </a:r>
          </a:p>
          <a:p>
            <a:pPr lvl="0">
              <a:defRPr/>
            </a:pPr>
            <a:r>
              <a:rPr lang="en-US" altLang="ko-KR" sz="2300"/>
              <a:t>8*8 </a:t>
            </a:r>
            <a:r>
              <a:rPr lang="ko-KR" altLang="en-US" sz="2300"/>
              <a:t>픽셀의 블록으로 분할한 후</a:t>
            </a:r>
            <a:r>
              <a:rPr lang="en-US" altLang="ko-KR" sz="2300"/>
              <a:t>, cos</a:t>
            </a:r>
            <a:r>
              <a:rPr lang="ko-KR" altLang="en-US" sz="2300"/>
              <a:t>의 합으로 표현</a:t>
            </a:r>
          </a:p>
          <a:p>
            <a:pPr lvl="0">
              <a:defRPr/>
            </a:pPr>
            <a:endParaRPr lang="en-US" altLang="ko-KR"/>
          </a:p>
        </p:txBody>
      </p:sp>
      <p:pic>
        <p:nvPicPr>
          <p:cNvPr id="1027" name="그림 102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67148" y="4067111"/>
            <a:ext cx="5539644" cy="782775"/>
          </a:xfrm>
          <a:prstGeom prst="rect">
            <a:avLst/>
          </a:prstGeom>
        </p:spPr>
      </p:pic>
      <p:sp>
        <p:nvSpPr>
          <p:cNvPr id="1028" name="내용 개체 틀 2"/>
          <p:cNvSpPr txBox="1"/>
          <p:nvPr/>
        </p:nvSpPr>
        <p:spPr>
          <a:xfrm>
            <a:off x="7014785" y="5002093"/>
            <a:ext cx="4439039" cy="1267208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effectLst/>
              </a:rPr>
              <a:t>f(x,y) : 이미지에서 (x,y) 위치의 픽셀 값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effectLst/>
              </a:rPr>
              <a:t>M, N : 변환을 적용할 블록의 크기(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effectLst/>
              </a:rPr>
              <a:t>보통 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effectLst/>
              </a:rPr>
              <a:t>8*8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effectLst/>
              </a:rPr>
              <a:t> 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effectLst/>
              </a:rPr>
              <a:t>or 16*16)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effectLst/>
              </a:rPr>
              <a:t>DCT(u,v) : (u,v) 위치의 DCT 계수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effectLst/>
              </a:rPr>
              <a:t>C(u), C(v)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effectLst/>
              </a:rPr>
              <a:t> 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effectLst/>
              </a:rPr>
              <a:t>: 정규화 계수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effectLst/>
              </a:rPr>
              <a:t>로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effectLst/>
              </a:rPr>
              <a:t>, u와 v가 0일 때 sqrt(1/N) 의 값을 가지며, 그렇지 않으면 sqrt(2/N) 의 값을 가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effectLst/>
              </a:rPr>
              <a:t>짐</a:t>
            </a:r>
          </a:p>
        </p:txBody>
      </p:sp>
      <p:pic>
        <p:nvPicPr>
          <p:cNvPr id="1029" name="그림 102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2899" y="4142846"/>
            <a:ext cx="5844117" cy="212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77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모델</a:t>
            </a:r>
          </a:p>
        </p:txBody>
      </p:sp>
      <p:sp>
        <p:nvSpPr>
          <p:cNvPr id="5" name="내용 개체 틀 2"/>
          <p:cNvSpPr txBox="1"/>
          <p:nvPr/>
        </p:nvSpPr>
        <p:spPr>
          <a:xfrm>
            <a:off x="838199" y="1833889"/>
            <a:ext cx="10515599" cy="448268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ko-KR"/>
              <a:t>2-1. Discrete Cosine Transform(DCT)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en-US" altLang="ko-KR"/>
          </a:p>
        </p:txBody>
      </p:sp>
      <p:pic>
        <p:nvPicPr>
          <p:cNvPr id="1033" name="그림 103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6839" y="2474869"/>
            <a:ext cx="10715625" cy="1908262"/>
          </a:xfrm>
          <a:prstGeom prst="rect">
            <a:avLst/>
          </a:prstGeom>
        </p:spPr>
      </p:pic>
      <p:pic>
        <p:nvPicPr>
          <p:cNvPr id="1034" name="그림 10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1652" y="4600574"/>
            <a:ext cx="5087710" cy="18802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l="51650"/>
          <a:stretch>
            <a:fillRect/>
          </a:stretch>
        </p:blipFill>
        <p:spPr>
          <a:xfrm>
            <a:off x="6392640" y="4509618"/>
            <a:ext cx="5201483" cy="191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123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모델</a:t>
            </a:r>
          </a:p>
        </p:txBody>
      </p:sp>
      <p:sp>
        <p:nvSpPr>
          <p:cNvPr id="5" name="내용 개체 틀 2"/>
          <p:cNvSpPr txBox="1"/>
          <p:nvPr/>
        </p:nvSpPr>
        <p:spPr>
          <a:xfrm>
            <a:off x="838199" y="1833889"/>
            <a:ext cx="10515599" cy="448268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ko-KR"/>
              <a:t>2-2. Watson’s Perceptual Model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DCT</a:t>
            </a:r>
            <a:r>
              <a:rPr lang="ko-KR" altLang="en-US"/>
              <a:t> 방법으로 </a:t>
            </a:r>
            <a:r>
              <a:rPr lang="en-US" altLang="ko-KR"/>
              <a:t>source</a:t>
            </a:r>
            <a:r>
              <a:rPr lang="ko-KR" altLang="en-US"/>
              <a:t> 이미지와 </a:t>
            </a:r>
            <a:r>
              <a:rPr lang="en-US" altLang="ko-KR"/>
              <a:t>target</a:t>
            </a:r>
            <a:r>
              <a:rPr lang="ko-KR" altLang="en-US"/>
              <a:t> 이미지를 주파수 영역으로 변환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그 후</a:t>
            </a:r>
            <a:r>
              <a:rPr lang="en-US" altLang="ko-KR"/>
              <a:t>,</a:t>
            </a:r>
            <a:r>
              <a:rPr lang="ko-KR" altLang="en-US"/>
              <a:t> 주파수 이미지끼리 비교하여 인지적인 관점에서 차이를 계산하는 방법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luminance masking, contrast masking,</a:t>
            </a:r>
            <a:r>
              <a:rPr lang="ko-KR" altLang="en-US"/>
              <a:t> 그리고</a:t>
            </a:r>
            <a:r>
              <a:rPr lang="en-US" altLang="ko-KR"/>
              <a:t> sensitivity</a:t>
            </a:r>
            <a:r>
              <a:rPr lang="ko-KR" altLang="en-US"/>
              <a:t>를 고려하여 계산</a:t>
            </a: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236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모델</a:t>
            </a:r>
          </a:p>
        </p:txBody>
      </p:sp>
      <p:sp>
        <p:nvSpPr>
          <p:cNvPr id="5" name="내용 개체 틀 2"/>
          <p:cNvSpPr txBox="1"/>
          <p:nvPr/>
        </p:nvSpPr>
        <p:spPr>
          <a:xfrm>
            <a:off x="838199" y="1833889"/>
            <a:ext cx="10515599" cy="448268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ko-KR"/>
              <a:t>2-2. Watson’s Perceptual Model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pic>
        <p:nvPicPr>
          <p:cNvPr id="1028" name="그림 10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7590" y="2805652"/>
            <a:ext cx="4553585" cy="1028843"/>
          </a:xfrm>
          <a:prstGeom prst="rect">
            <a:avLst/>
          </a:prstGeom>
        </p:spPr>
      </p:pic>
      <p:sp>
        <p:nvSpPr>
          <p:cNvPr id="1029" name="내용 개체 틀 2"/>
          <p:cNvSpPr txBox="1"/>
          <p:nvPr/>
        </p:nvSpPr>
        <p:spPr>
          <a:xfrm>
            <a:off x="6614028" y="3002454"/>
            <a:ext cx="5120342" cy="33045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 lnSpcReduction="10000"/>
          </a:bodyPr>
          <a:lstStyle/>
          <a:p>
            <a:pPr marL="228600" indent="-228600" defTabSz="914400">
              <a:lnSpc>
                <a:spcPct val="11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en-US" altLang="ko-KR" sz="1100" baseline="0">
                <a:solidFill>
                  <a:srgbClr val="000000"/>
                </a:solidFill>
                <a:effectLst/>
              </a:rPr>
              <a:t>C_ijk: source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 이미지의 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k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번째 블록의 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(i,j)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DCT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 계수</a:t>
            </a:r>
            <a:endParaRPr lang="ko-KR" altLang="en-US" sz="1100" baseline="0">
              <a:solidFill>
                <a:srgbClr val="000000"/>
              </a:solidFill>
              <a:effectLst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en-US" altLang="ko-KR" sz="1100" baseline="0">
                <a:solidFill>
                  <a:srgbClr val="000000"/>
                </a:solidFill>
                <a:effectLst/>
              </a:rPr>
              <a:t>C’_ijk: target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 이미지의 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k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번째 블록의 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(i,j)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DCT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 계수</a:t>
            </a:r>
            <a:endParaRPr lang="ko-KR" altLang="en-US" sz="1100" baseline="0">
              <a:solidFill>
                <a:srgbClr val="000000"/>
              </a:solidFill>
              <a:effectLst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en-US" altLang="ko-KR" sz="1100" baseline="0">
                <a:solidFill>
                  <a:srgbClr val="000000"/>
                </a:solidFill>
                <a:effectLst/>
              </a:rPr>
              <a:t>S_ijk: 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이미지의 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k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번째 블록의 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(i,j)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DCT 계수의 민감도</a:t>
            </a:r>
            <a:endParaRPr lang="en-US" altLang="ko-KR" sz="1100" baseline="0">
              <a:solidFill>
                <a:srgbClr val="000000"/>
              </a:solidFill>
              <a:effectLst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en-US" altLang="ko-KR" sz="1100" baseline="0">
                <a:solidFill>
                  <a:srgbClr val="000000"/>
                </a:solidFill>
                <a:effectLst/>
              </a:rPr>
              <a:t>T: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sensity 테이블로, 이미지의 개별 DCT 성분에 대한 변화에 대한 인간의 민감도를 저장</a:t>
            </a:r>
            <a:endParaRPr lang="en-US" altLang="ko-KR" sz="1100" baseline="0">
              <a:solidFill>
                <a:srgbClr val="000000"/>
              </a:solidFill>
              <a:effectLst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en-US" altLang="ko-KR" sz="1100" baseline="0">
                <a:solidFill>
                  <a:srgbClr val="000000"/>
                </a:solidFill>
                <a:effectLst/>
              </a:rPr>
              <a:t>T_L_ijk: </a:t>
            </a:r>
            <a:r>
              <a:rPr lang="en-US" altLang="ko-KR" sz="1100" baseline="0">
                <a:solidFill>
                  <a:srgbClr val="000000"/>
                </a:solidFill>
              </a:rPr>
              <a:t>luminance masking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 임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계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값으로, 각 블록의 DCT 계수에 대한 인간의 민감도를 밝기에 따라 조정한 값</a:t>
            </a:r>
            <a:endParaRPr lang="en-US" altLang="ko-KR" sz="1100" baseline="0">
              <a:solidFill>
                <a:srgbClr val="000000"/>
              </a:solidFill>
              <a:effectLst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en-US" altLang="ko-KR" sz="1100" baseline="0">
                <a:solidFill>
                  <a:srgbClr val="000000"/>
                </a:solidFill>
                <a:effectLst/>
              </a:rPr>
              <a:t>C_00k: 이는 k번째 블록의 평균 밝기</a:t>
            </a:r>
            <a:endParaRPr lang="en-US" altLang="ko-KR" sz="1100" baseline="0">
              <a:solidFill>
                <a:srgbClr val="000000"/>
              </a:solidFill>
              <a:effectLst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en-US" altLang="ko-KR" sz="1100" baseline="0">
                <a:solidFill>
                  <a:srgbClr val="000000"/>
                </a:solidFill>
                <a:effectLst/>
              </a:rPr>
              <a:t>C¯_00: 모든 블록의 C_00k 값의 평균</a:t>
            </a:r>
            <a:endParaRPr lang="en-US" altLang="ko-KR" sz="1100" baseline="0">
              <a:solidFill>
                <a:srgbClr val="000000"/>
              </a:solidFill>
              <a:effectLst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el-GR" altLang="en-US" sz="1100" baseline="0">
                <a:solidFill>
                  <a:srgbClr val="000000"/>
                </a:solidFill>
                <a:effectLst/>
              </a:rPr>
              <a:t>α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: 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고정된 상수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,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 제안된 값은 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0.649</a:t>
            </a:r>
            <a:endParaRPr lang="en-US" altLang="ko-KR" sz="1100" baseline="0">
              <a:solidFill>
                <a:srgbClr val="000000"/>
              </a:solidFill>
              <a:effectLst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en-US" altLang="ko-KR" sz="1100" baseline="0">
                <a:solidFill>
                  <a:srgbClr val="000000"/>
                </a:solidFill>
                <a:effectLst/>
              </a:rPr>
              <a:t>r: 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고정된 상수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,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 제안된 값은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 0.7</a:t>
            </a:r>
            <a:endParaRPr lang="en-US" altLang="ko-KR" sz="1100" baseline="0">
              <a:solidFill>
                <a:srgbClr val="000000"/>
              </a:solidFill>
              <a:effectLst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0"/>
              </a:spcBef>
              <a:buFont typeface="Arial"/>
              <a:buChar char="•"/>
              <a:defRPr/>
            </a:pPr>
            <a:endParaRPr lang="en-US" altLang="ko-KR" sz="1100" baseline="0">
              <a:solidFill>
                <a:srgbClr val="000000"/>
              </a:solidFill>
              <a:effectLst/>
            </a:endParaRPr>
          </a:p>
        </p:txBody>
      </p:sp>
      <p:pic>
        <p:nvPicPr>
          <p:cNvPr id="1030" name="그림 10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78224" y="4224472"/>
            <a:ext cx="2762635" cy="933580"/>
          </a:xfrm>
          <a:prstGeom prst="rect">
            <a:avLst/>
          </a:prstGeom>
        </p:spPr>
      </p:pic>
      <p:pic>
        <p:nvPicPr>
          <p:cNvPr id="1031" name="그림 103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30502" y="5736127"/>
            <a:ext cx="4324953" cy="57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64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모델</a:t>
            </a:r>
          </a:p>
        </p:txBody>
      </p:sp>
      <p:sp>
        <p:nvSpPr>
          <p:cNvPr id="5" name="내용 개체 틀 2"/>
          <p:cNvSpPr txBox="1"/>
          <p:nvPr/>
        </p:nvSpPr>
        <p:spPr>
          <a:xfrm>
            <a:off x="838199" y="1833889"/>
            <a:ext cx="10515599" cy="448268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ko-KR"/>
              <a:t>2-3. Modified Watson’s Perceptual Model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Watson’s Perceptual Model</a:t>
            </a:r>
            <a:r>
              <a:rPr lang="ko-KR" altLang="en-US"/>
              <a:t>을</a:t>
            </a:r>
            <a:endParaRPr lang="ko-KR" altLang="en-US"/>
          </a:p>
          <a:p>
            <a:pPr marL="0" lvl="0" indent="0">
              <a:buNone/>
              <a:defRPr/>
            </a:pPr>
            <a:r>
              <a:rPr lang="ko-KR" altLang="en-US"/>
              <a:t>  </a:t>
            </a:r>
            <a:r>
              <a:rPr lang="en-US" altLang="ko-KR"/>
              <a:t>smooth-maximum function</a:t>
            </a:r>
            <a:r>
              <a:rPr lang="ko-KR" altLang="en-US"/>
              <a:t>을 </a:t>
            </a:r>
            <a:endParaRPr lang="ko-KR" altLang="en-US"/>
          </a:p>
          <a:p>
            <a:pPr marL="0" lvl="0" indent="0">
              <a:buNone/>
              <a:defRPr/>
            </a:pPr>
            <a:r>
              <a:rPr lang="ko-KR" altLang="en-US"/>
              <a:t>  적용해 연속적이고 미분가능한 </a:t>
            </a:r>
            <a:endParaRPr lang="ko-KR" altLang="en-US"/>
          </a:p>
          <a:p>
            <a:pPr marL="0" lvl="0" indent="0">
              <a:buNone/>
              <a:defRPr/>
            </a:pPr>
            <a:r>
              <a:rPr lang="ko-KR" altLang="en-US"/>
              <a:t>  함수로 변경</a:t>
            </a: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pic>
        <p:nvPicPr>
          <p:cNvPr id="1032" name="그림 103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09644" y="3011677"/>
            <a:ext cx="4298950" cy="2755031"/>
          </a:xfrm>
          <a:prstGeom prst="rect">
            <a:avLst/>
          </a:prstGeom>
        </p:spPr>
      </p:pic>
      <p:pic>
        <p:nvPicPr>
          <p:cNvPr id="1033" name="그림 103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61800" y="4559334"/>
            <a:ext cx="3494864" cy="996120"/>
          </a:xfrm>
          <a:prstGeom prst="rect">
            <a:avLst/>
          </a:prstGeom>
        </p:spPr>
      </p:pic>
      <p:pic>
        <p:nvPicPr>
          <p:cNvPr id="1034" name="그림 103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41369" y="5666988"/>
            <a:ext cx="3867689" cy="65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265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모델</a:t>
            </a:r>
          </a:p>
        </p:txBody>
      </p:sp>
      <p:sp>
        <p:nvSpPr>
          <p:cNvPr id="5" name="내용 개체 틀 2"/>
          <p:cNvSpPr txBox="1"/>
          <p:nvPr/>
        </p:nvSpPr>
        <p:spPr>
          <a:xfrm>
            <a:off x="838199" y="1833889"/>
            <a:ext cx="10515599" cy="448268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ko-KR"/>
              <a:t>2-3. Modified Watson’s Perceptual Model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Watson-DFT, Watson-FFT</a:t>
            </a:r>
            <a:endParaRPr lang="en-US" altLang="ko-KR"/>
          </a:p>
          <a:p>
            <a:pPr lvl="0">
              <a:buFontTx/>
              <a:buChar char="-"/>
              <a:defRPr/>
            </a:pPr>
            <a:r>
              <a:rPr lang="en-US" altLang="ko-KR"/>
              <a:t>DCT</a:t>
            </a:r>
            <a:r>
              <a:rPr lang="ko-KR" altLang="en-US"/>
              <a:t>를 통해 이미지를 주파수 영역으로 변환했던 과정을 </a:t>
            </a:r>
            <a:r>
              <a:rPr lang="en-US" altLang="ko-KR"/>
              <a:t>DFT</a:t>
            </a:r>
            <a:r>
              <a:rPr lang="ko-KR" altLang="en-US"/>
              <a:t> 혹은 </a:t>
            </a:r>
            <a:r>
              <a:rPr lang="en-US" altLang="ko-KR"/>
              <a:t>FFT</a:t>
            </a:r>
            <a:r>
              <a:rPr lang="ko-KR" altLang="en-US"/>
              <a:t>로 교체</a:t>
            </a:r>
            <a:endParaRPr lang="ko-KR" altLang="en-US"/>
          </a:p>
          <a:p>
            <a:pPr lvl="0">
              <a:buFontTx/>
              <a:buChar char="-"/>
              <a:defRPr/>
            </a:pPr>
            <a:r>
              <a:rPr lang="ko-KR" altLang="en-US"/>
              <a:t>D</a:t>
            </a:r>
            <a:r>
              <a:rPr lang="en-US" altLang="ko-KR"/>
              <a:t>FT</a:t>
            </a:r>
            <a:r>
              <a:rPr lang="ko-KR" altLang="en-US"/>
              <a:t> 혹은 </a:t>
            </a:r>
            <a:r>
              <a:rPr lang="en-US" altLang="ko-KR"/>
              <a:t>FFT</a:t>
            </a:r>
            <a:r>
              <a:rPr lang="ko-KR" altLang="en-US"/>
              <a:t> 방법으로 source 이미지와 target 이미지를 주파수 영역으로 변환</a:t>
            </a:r>
            <a:endParaRPr lang="ko-KR" altLang="en-US"/>
          </a:p>
          <a:p>
            <a:pPr lvl="0">
              <a:buFontTx/>
              <a:buChar char="-"/>
              <a:defRPr/>
            </a:pPr>
            <a:r>
              <a:rPr lang="ko-KR" altLang="en-US"/>
              <a:t>그 후, 주파수 이미지끼리 비교하여 인지적인 관점에서 차이를 계산하는 방법</a:t>
            </a:r>
            <a:endParaRPr lang="ko-KR" altLang="en-US"/>
          </a:p>
          <a:p>
            <a:pPr lvl="0">
              <a:buFontTx/>
              <a:buChar char="-"/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642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모델</a:t>
            </a:r>
            <a:endParaRPr lang="ko-KR" altLang="en-US"/>
          </a:p>
        </p:txBody>
      </p:sp>
      <p:sp>
        <p:nvSpPr>
          <p:cNvPr id="5" name="내용 개체 틀 2"/>
          <p:cNvSpPr txBox="1"/>
          <p:nvPr/>
        </p:nvSpPr>
        <p:spPr>
          <a:xfrm>
            <a:off x="838199" y="1833889"/>
            <a:ext cx="10515599" cy="448268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ko-KR"/>
              <a:t>2-3. Modified Watson’s Perceptual Model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Watson-VGG</a:t>
            </a:r>
            <a:endParaRPr lang="en-US" altLang="ko-KR"/>
          </a:p>
          <a:p>
            <a:pPr lvl="0">
              <a:buFontTx/>
              <a:buChar char="-"/>
              <a:defRPr/>
            </a:pPr>
            <a:r>
              <a:rPr lang="en-US" altLang="ko-KR"/>
              <a:t>pre-trained</a:t>
            </a:r>
            <a:r>
              <a:rPr lang="ko-KR" altLang="en-US"/>
              <a:t> </a:t>
            </a:r>
            <a:r>
              <a:rPr lang="en-US" altLang="ko-KR"/>
              <a:t>VGG16</a:t>
            </a:r>
            <a:r>
              <a:rPr lang="ko-KR" altLang="en-US"/>
              <a:t> 모델을 이용하여 이미지에서 특징을 추출</a:t>
            </a:r>
            <a:endParaRPr lang="ko-KR" altLang="en-US"/>
          </a:p>
          <a:p>
            <a:pPr lvl="0">
              <a:buFontTx/>
              <a:buChar char="-"/>
              <a:defRPr/>
            </a:pPr>
            <a:r>
              <a:rPr lang="ko-KR" altLang="en-US"/>
              <a:t>추출한 특징끼리 </a:t>
            </a:r>
            <a:r>
              <a:rPr lang="en-US" altLang="ko-KR"/>
              <a:t>watson distance</a:t>
            </a:r>
            <a:r>
              <a:rPr lang="ko-KR" altLang="en-US"/>
              <a:t>를 계산</a:t>
            </a:r>
            <a:endParaRPr lang="ko-KR" altLang="en-US"/>
          </a:p>
          <a:p>
            <a:pPr lvl="0">
              <a:buFontTx/>
              <a:buChar char="-"/>
              <a:defRPr/>
            </a:pPr>
            <a:r>
              <a:rPr lang="ko-KR" altLang="en-US"/>
              <a:t>이때 사용하는 </a:t>
            </a:r>
            <a:r>
              <a:rPr lang="en-US" altLang="ko-KR"/>
              <a:t>luminance masking, contrast masking</a:t>
            </a:r>
            <a:r>
              <a:rPr lang="ko-KR" altLang="en-US"/>
              <a:t> 값은 학습 가능하도록 설정하여 학습이 진행됨에 따라서 최적화</a:t>
            </a:r>
            <a:endParaRPr lang="ko-KR" altLang="en-US"/>
          </a:p>
          <a:p>
            <a:pPr lvl="0">
              <a:buFontTx/>
              <a:buChar char="-"/>
              <a:defRPr/>
            </a:pPr>
            <a:endParaRPr lang="ko-KR" altLang="en-US"/>
          </a:p>
          <a:p>
            <a:pPr lvl="0">
              <a:buFontTx/>
              <a:buChar char="-"/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293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81794" y="1693334"/>
            <a:ext cx="2855579" cy="393435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모델</a:t>
            </a:r>
            <a:endParaRPr lang="ko-KR" altLang="en-US"/>
          </a:p>
        </p:txBody>
      </p:sp>
      <p:sp>
        <p:nvSpPr>
          <p:cNvPr id="5" name="내용 개체 틀 2"/>
          <p:cNvSpPr txBox="1"/>
          <p:nvPr/>
        </p:nvSpPr>
        <p:spPr>
          <a:xfrm>
            <a:off x="838199" y="1833889"/>
            <a:ext cx="10515599" cy="448268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ko-KR"/>
              <a:t>2-4.</a:t>
            </a:r>
            <a:r>
              <a:rPr lang="ko-KR" altLang="en-US"/>
              <a:t> </a:t>
            </a:r>
            <a:r>
              <a:rPr lang="en-US" altLang="ko-KR"/>
              <a:t>loss</a:t>
            </a:r>
            <a:r>
              <a:rPr lang="ko-KR" altLang="en-US"/>
              <a:t> 모델 간의 비교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DCT</a:t>
            </a:r>
            <a:endParaRPr lang="en-US" altLang="ko-KR"/>
          </a:p>
          <a:p>
            <a:pPr lvl="0">
              <a:buFontTx/>
              <a:buChar char="-"/>
              <a:defRPr/>
            </a:pPr>
            <a:endParaRPr lang="ko-KR" altLang="en-US"/>
          </a:p>
          <a:p>
            <a:pPr lvl="0">
              <a:buFontTx/>
              <a:buChar char="-"/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63885" y="0"/>
            <a:ext cx="94642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3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모델</a:t>
            </a:r>
            <a:endParaRPr lang="ko-KR" altLang="en-US"/>
          </a:p>
        </p:txBody>
      </p:sp>
      <p:sp>
        <p:nvSpPr>
          <p:cNvPr id="5" name="내용 개체 틀 2"/>
          <p:cNvSpPr txBox="1"/>
          <p:nvPr/>
        </p:nvSpPr>
        <p:spPr>
          <a:xfrm>
            <a:off x="838199" y="1833889"/>
            <a:ext cx="10515599" cy="448268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ko-KR"/>
              <a:t>2-4.</a:t>
            </a:r>
            <a:r>
              <a:rPr lang="ko-KR" altLang="en-US"/>
              <a:t> </a:t>
            </a:r>
            <a:r>
              <a:rPr lang="en-US" altLang="ko-KR"/>
              <a:t>loss</a:t>
            </a:r>
            <a:r>
              <a:rPr lang="ko-KR" altLang="en-US"/>
              <a:t> 모델 간의 비교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Watson-fft</a:t>
            </a:r>
            <a:endParaRPr lang="en-US" altLang="ko-KR"/>
          </a:p>
          <a:p>
            <a:pPr lvl="0">
              <a:buFontTx/>
              <a:buChar char="-"/>
              <a:defRPr/>
            </a:pPr>
            <a:endParaRPr lang="ko-KR" altLang="en-US"/>
          </a:p>
          <a:p>
            <a:pPr lvl="0">
              <a:buFontTx/>
              <a:buChar char="-"/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8655" y="2789499"/>
            <a:ext cx="11114690" cy="3917414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2686200"/>
            <a:ext cx="12192000" cy="429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81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81794" y="1693334"/>
            <a:ext cx="2855579" cy="393435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모델</a:t>
            </a:r>
            <a:endParaRPr lang="ko-KR" altLang="en-US"/>
          </a:p>
        </p:txBody>
      </p:sp>
      <p:sp>
        <p:nvSpPr>
          <p:cNvPr id="5" name="내용 개체 틀 2"/>
          <p:cNvSpPr txBox="1"/>
          <p:nvPr/>
        </p:nvSpPr>
        <p:spPr>
          <a:xfrm>
            <a:off x="838199" y="1833889"/>
            <a:ext cx="10515599" cy="448268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ko-KR"/>
              <a:t>2-4.</a:t>
            </a:r>
            <a:r>
              <a:rPr lang="ko-KR" altLang="en-US"/>
              <a:t> </a:t>
            </a:r>
            <a:r>
              <a:rPr lang="en-US" altLang="ko-KR"/>
              <a:t>loss</a:t>
            </a:r>
            <a:r>
              <a:rPr lang="ko-KR" altLang="en-US"/>
              <a:t> 모델 간의 비교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Watson-vgg</a:t>
            </a:r>
            <a:endParaRPr lang="en-US" altLang="ko-KR"/>
          </a:p>
          <a:p>
            <a:pPr lvl="0">
              <a:buFontTx/>
              <a:buChar char="-"/>
              <a:defRPr/>
            </a:pPr>
            <a:endParaRPr lang="ko-KR" altLang="en-US"/>
          </a:p>
          <a:p>
            <a:pPr lvl="0">
              <a:buFontTx/>
              <a:buChar char="-"/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694606"/>
            <a:ext cx="12192000" cy="616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853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논문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3970B6-5284-4F9C-BDF9-4E45BBA90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3889"/>
            <a:ext cx="4912895" cy="4482689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AI</a:t>
            </a:r>
            <a:r>
              <a:rPr lang="ko-KR" altLang="en-US" dirty="0"/>
              <a:t>로 생성한 이미지인지 아닌지 구별할 필요가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이미지를 생성할 때 </a:t>
            </a:r>
            <a:r>
              <a:rPr lang="ko-KR" altLang="en-US" dirty="0" err="1"/>
              <a:t>픽셀값에</a:t>
            </a:r>
            <a:r>
              <a:rPr lang="ko-KR" altLang="en-US" dirty="0"/>
              <a:t> 변화를 줌으로써 이미지에 이진 서명</a:t>
            </a:r>
            <a:r>
              <a:rPr lang="en-US" altLang="ko-KR" dirty="0"/>
              <a:t>(binary signature) </a:t>
            </a:r>
            <a:r>
              <a:rPr lang="ko-KR" altLang="en-US" dirty="0"/>
              <a:t>삽입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이진 서명은 </a:t>
            </a:r>
            <a:r>
              <a:rPr lang="en-US" altLang="ko-KR" dirty="0" err="1"/>
              <a:t>HiDDeN</a:t>
            </a:r>
            <a:r>
              <a:rPr lang="en-US" altLang="ko-KR" dirty="0"/>
              <a:t> </a:t>
            </a:r>
            <a:r>
              <a:rPr lang="ko-KR" altLang="en-US" dirty="0"/>
              <a:t>이라는 모델에서 변형한 모델로 삽입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8EEA48-87CB-4D4E-A107-3E22436C3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296" y="1833890"/>
            <a:ext cx="4544059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38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313114F-054B-4C61-802F-B24C61596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027504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논문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3970B6-5284-4F9C-BDF9-4E45BBA90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3889"/>
            <a:ext cx="4912895" cy="4482689"/>
          </a:xfrm>
        </p:spPr>
        <p:txBody>
          <a:bodyPr>
            <a:normAutofit/>
          </a:bodyPr>
          <a:lstStyle/>
          <a:p>
            <a:r>
              <a:rPr lang="en-US" altLang="ko-KR" dirty="0"/>
              <a:t>Fine-tuning</a:t>
            </a:r>
            <a:r>
              <a:rPr lang="ko-KR" altLang="en-US" dirty="0"/>
              <a:t>을 </a:t>
            </a:r>
            <a:r>
              <a:rPr lang="ko-KR" altLang="en-US" dirty="0" err="1"/>
              <a:t>할때</a:t>
            </a:r>
            <a:r>
              <a:rPr lang="ko-KR" altLang="en-US" dirty="0"/>
              <a:t> 이진 서명을 고정하고</a:t>
            </a:r>
            <a:r>
              <a:rPr lang="en-US" altLang="ko-KR" dirty="0"/>
              <a:t>, </a:t>
            </a:r>
            <a:r>
              <a:rPr lang="ko-KR" altLang="en-US" dirty="0"/>
              <a:t>이 서명이 포함되도록 </a:t>
            </a:r>
            <a:r>
              <a:rPr lang="ko-KR" altLang="en-US" dirty="0" err="1"/>
              <a:t>디코더를</a:t>
            </a:r>
            <a:r>
              <a:rPr lang="ko-KR" altLang="en-US" dirty="0"/>
              <a:t> </a:t>
            </a:r>
            <a:r>
              <a:rPr lang="en-US" altLang="ko-KR" dirty="0"/>
              <a:t>Fine-tuning </a:t>
            </a:r>
            <a:r>
              <a:rPr lang="ko-KR" altLang="en-US" dirty="0"/>
              <a:t>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그렇게 학습된 모델은 이미지를 </a:t>
            </a:r>
            <a:r>
              <a:rPr lang="ko-KR" altLang="en-US" dirty="0" err="1"/>
              <a:t>생성할때</a:t>
            </a:r>
            <a:r>
              <a:rPr lang="ko-KR" altLang="en-US" dirty="0"/>
              <a:t> 해당 이진 서명이 </a:t>
            </a:r>
            <a:r>
              <a:rPr lang="en-US" altLang="ko-KR" dirty="0"/>
              <a:t>watermark</a:t>
            </a:r>
            <a:r>
              <a:rPr lang="ko-KR" altLang="en-US" dirty="0"/>
              <a:t>로 삽입된 이미지를 생성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584168-DF65-40EB-9190-168E684DA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372" y="1496113"/>
            <a:ext cx="5039428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64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논문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3970B6-5284-4F9C-BDF9-4E45BBA90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3889"/>
            <a:ext cx="4912895" cy="4482689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HiDDeN</a:t>
            </a:r>
            <a:r>
              <a:rPr lang="en-US" altLang="ko-KR" dirty="0"/>
              <a:t>: Hiding Data With Deep Networks</a:t>
            </a:r>
          </a:p>
          <a:p>
            <a:pPr>
              <a:buFontTx/>
              <a:buChar char="-"/>
            </a:pPr>
            <a:r>
              <a:rPr lang="ko-KR" altLang="en-US" dirty="0"/>
              <a:t>이미지에 메시지를 감추기 위한 모델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CNN </a:t>
            </a:r>
            <a:r>
              <a:rPr lang="ko-KR" altLang="en-US" dirty="0"/>
              <a:t>레이어 사용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2D7AFF-717D-4286-98A8-B927613E8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341" y="1027906"/>
            <a:ext cx="4972744" cy="18004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F8ACA6-A6CC-4D20-A518-C9AA292C8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325" y="4132800"/>
            <a:ext cx="8841759" cy="272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44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논문 개요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BB57CD-DDE7-4A6E-ABA0-CC6EBC593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942" y="867518"/>
            <a:ext cx="7640116" cy="54490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B5AB265-72C5-4370-80DF-B45A2B2FC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049" y="1896361"/>
            <a:ext cx="4667901" cy="339137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18A6122-B6D1-4719-800B-DA81F658A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334" y="1243807"/>
            <a:ext cx="10069330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0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3970B6-5284-4F9C-BDF9-4E45BBA90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071"/>
            <a:ext cx="5257800" cy="2889810"/>
          </a:xfrm>
        </p:spPr>
        <p:txBody>
          <a:bodyPr>
            <a:normAutofit/>
          </a:bodyPr>
          <a:lstStyle/>
          <a:p>
            <a:endParaRPr lang="en-US" altLang="ko-KR" sz="2800" dirty="0">
              <a:latin typeface="맑은 고딕 (본문)"/>
            </a:endParaRPr>
          </a:p>
          <a:p>
            <a:pPr marL="342900" indent="-342900" algn="l">
              <a:buFontTx/>
              <a:buChar char="-"/>
            </a:pPr>
            <a:endParaRPr lang="en-US" altLang="ko-KR" sz="2800" dirty="0">
              <a:latin typeface="맑은 고딕 (본문)"/>
            </a:endParaRPr>
          </a:p>
          <a:p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95A909E-8A17-451D-B1FD-4ED5E9A31658}"/>
              </a:ext>
            </a:extLst>
          </p:cNvPr>
          <p:cNvSpPr txBox="1">
            <a:spLocks/>
          </p:cNvSpPr>
          <p:nvPr/>
        </p:nvSpPr>
        <p:spPr>
          <a:xfrm>
            <a:off x="838200" y="1833889"/>
            <a:ext cx="10515600" cy="4482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Pre-train</a:t>
            </a:r>
          </a:p>
          <a:p>
            <a:r>
              <a:rPr lang="ko-KR" altLang="en-US" dirty="0"/>
              <a:t>먼저 이미지에 </a:t>
            </a:r>
            <a:r>
              <a:rPr lang="ko-KR" altLang="en-US" dirty="0" err="1"/>
              <a:t>랜덤한</a:t>
            </a:r>
            <a:r>
              <a:rPr lang="ko-KR" altLang="en-US" dirty="0"/>
              <a:t> 이진 서명을 삽입하고</a:t>
            </a:r>
            <a:r>
              <a:rPr lang="en-US" altLang="ko-KR" dirty="0"/>
              <a:t>, </a:t>
            </a:r>
            <a:r>
              <a:rPr lang="ko-KR" altLang="en-US" dirty="0"/>
              <a:t>그걸 다시 </a:t>
            </a:r>
            <a:r>
              <a:rPr lang="en-US" altLang="ko-KR" dirty="0"/>
              <a:t>decoding </a:t>
            </a:r>
            <a:r>
              <a:rPr lang="ko-KR" altLang="en-US" dirty="0"/>
              <a:t>하는 모델을 훈련</a:t>
            </a:r>
            <a:endParaRPr lang="en-US" altLang="ko-KR" dirty="0"/>
          </a:p>
          <a:p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여기서 </a:t>
            </a:r>
            <a:r>
              <a:rPr lang="en-US" altLang="ko-KR" dirty="0"/>
              <a:t>WE</a:t>
            </a:r>
            <a:r>
              <a:rPr lang="ko-KR" altLang="en-US" dirty="0"/>
              <a:t>는 차후 </a:t>
            </a:r>
            <a:r>
              <a:rPr lang="en-US" altLang="ko-KR" dirty="0"/>
              <a:t>Fine-tuning</a:t>
            </a:r>
            <a:r>
              <a:rPr lang="ko-KR" altLang="en-US" dirty="0"/>
              <a:t>에 사용하지 않음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8D78E2C-323C-417E-AF75-F3EEC1790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08" y="4527869"/>
            <a:ext cx="10993384" cy="210531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CD39C3-6B3F-47EE-A656-9EAB8D5C8D9A}"/>
              </a:ext>
            </a:extLst>
          </p:cNvPr>
          <p:cNvSpPr/>
          <p:nvPr/>
        </p:nvSpPr>
        <p:spPr>
          <a:xfrm>
            <a:off x="599308" y="4527868"/>
            <a:ext cx="4405829" cy="21053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982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95A909E-8A17-451D-B1FD-4ED5E9A31658}"/>
              </a:ext>
            </a:extLst>
          </p:cNvPr>
          <p:cNvSpPr txBox="1">
            <a:spLocks/>
          </p:cNvSpPr>
          <p:nvPr/>
        </p:nvSpPr>
        <p:spPr>
          <a:xfrm>
            <a:off x="838200" y="1833889"/>
            <a:ext cx="4888832" cy="4482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Pre-train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044178-25B5-42D0-9114-B6D736F0A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169" y="2538381"/>
            <a:ext cx="4179441" cy="58158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728998F-A9F3-4F4E-A099-BE16A5DB3737}"/>
              </a:ext>
            </a:extLst>
          </p:cNvPr>
          <p:cNvSpPr txBox="1">
            <a:spLocks/>
          </p:cNvSpPr>
          <p:nvPr/>
        </p:nvSpPr>
        <p:spPr>
          <a:xfrm>
            <a:off x="4102770" y="3394708"/>
            <a:ext cx="3784196" cy="1935282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1" dirty="0" err="1">
                <a:effectLst/>
                <a:latin typeface="KaTeX_Math"/>
              </a:rPr>
              <a:t>Lm</a:t>
            </a:r>
            <a:r>
              <a:rPr lang="ko-KR" altLang="en-US" b="0" i="0" dirty="0">
                <a:effectLst/>
                <a:latin typeface="KaTeX_Main"/>
              </a:rPr>
              <a:t>​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: </a:t>
            </a:r>
            <a:r>
              <a:rPr lang="ko-KR" altLang="en-US" b="0" i="0" dirty="0">
                <a:effectLst/>
                <a:latin typeface="Söhne"/>
              </a:rPr>
              <a:t>메시지 손실</a:t>
            </a:r>
            <a:endParaRPr lang="en-US" altLang="ko-KR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1" dirty="0">
                <a:effectLst/>
                <a:latin typeface="KaTeX_Math"/>
              </a:rPr>
              <a:t>k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: </a:t>
            </a:r>
            <a:r>
              <a:rPr lang="ko-KR" altLang="en-US" b="0" i="0" dirty="0">
                <a:effectLst/>
                <a:latin typeface="Söhne"/>
              </a:rPr>
              <a:t>메시지 비트의 수</a:t>
            </a:r>
            <a:endParaRPr lang="en-US" altLang="ko-KR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1" dirty="0" err="1">
                <a:effectLst/>
                <a:latin typeface="KaTeX_Math"/>
              </a:rPr>
              <a:t>i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: </a:t>
            </a:r>
            <a:r>
              <a:rPr lang="ko-KR" altLang="en-US" b="0" i="0" dirty="0">
                <a:effectLst/>
                <a:latin typeface="Söhne"/>
              </a:rPr>
              <a:t>비트 인덱스</a:t>
            </a:r>
            <a:endParaRPr lang="en-US" altLang="ko-KR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Söhne"/>
              </a:rPr>
              <a:t>m : </a:t>
            </a:r>
            <a:r>
              <a:rPr lang="ko-KR" altLang="en-US" b="0" i="0" dirty="0">
                <a:effectLst/>
                <a:latin typeface="Söhne"/>
              </a:rPr>
              <a:t>원본 메시지</a:t>
            </a:r>
            <a:endParaRPr lang="en-US" altLang="ko-KR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1" dirty="0">
                <a:effectLst/>
                <a:latin typeface="KaTeX_Math"/>
              </a:rPr>
              <a:t>mi</a:t>
            </a:r>
            <a:r>
              <a:rPr lang="ko-KR" altLang="en-US" b="0" i="0" dirty="0">
                <a:effectLst/>
                <a:latin typeface="KaTeX_Main"/>
              </a:rPr>
              <a:t>​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: </a:t>
            </a:r>
            <a:r>
              <a:rPr lang="ko-KR" altLang="en-US" b="0" i="0" dirty="0">
                <a:effectLst/>
                <a:latin typeface="Söhne"/>
              </a:rPr>
              <a:t>원본 메시지의 </a:t>
            </a:r>
            <a:r>
              <a:rPr lang="en-US" altLang="ko-KR" b="0" i="1" dirty="0" err="1">
                <a:effectLst/>
                <a:latin typeface="KaTeX_Math"/>
              </a:rPr>
              <a:t>i</a:t>
            </a:r>
            <a:r>
              <a:rPr lang="ko-KR" altLang="en-US" b="0" i="0" dirty="0">
                <a:effectLst/>
                <a:latin typeface="Söhne"/>
              </a:rPr>
              <a:t> 번째 비트</a:t>
            </a:r>
            <a:endParaRPr lang="en-US" altLang="ko-KR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1" dirty="0">
                <a:effectLst/>
                <a:latin typeface="KaTeX_Math"/>
              </a:rPr>
              <a:t>m</a:t>
            </a:r>
            <a:r>
              <a:rPr lang="en-US" altLang="ko-KR" b="0" i="0" dirty="0">
                <a:effectLst/>
                <a:latin typeface="KaTeX_Main"/>
              </a:rPr>
              <a:t>′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: </a:t>
            </a:r>
            <a:r>
              <a:rPr lang="ko-KR" altLang="en-US" b="0" i="0" dirty="0">
                <a:effectLst/>
                <a:latin typeface="Söhne"/>
              </a:rPr>
              <a:t>변형된 이미지에서 추출된 메시지</a:t>
            </a:r>
            <a:endParaRPr lang="en-US" altLang="ko-KR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1" dirty="0">
                <a:effectLst/>
                <a:latin typeface="KaTeX_Math"/>
              </a:rPr>
              <a:t>mi</a:t>
            </a:r>
            <a:r>
              <a:rPr lang="en-US" altLang="ko-KR" b="0" i="0" dirty="0">
                <a:effectLst/>
                <a:latin typeface="KaTeX_Main"/>
              </a:rPr>
              <a:t>′​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: </a:t>
            </a:r>
            <a:r>
              <a:rPr lang="ko-KR" altLang="en-US" b="0" i="0" dirty="0">
                <a:effectLst/>
                <a:latin typeface="Söhne"/>
              </a:rPr>
              <a:t>변형된 이미지에서 추출된 메시지의 </a:t>
            </a:r>
            <a:r>
              <a:rPr lang="en-US" altLang="ko-KR" b="0" i="1" dirty="0" err="1">
                <a:effectLst/>
                <a:latin typeface="KaTeX_Math"/>
              </a:rPr>
              <a:t>i</a:t>
            </a:r>
            <a:r>
              <a:rPr lang="ko-KR" altLang="en-US" b="0" i="0" dirty="0">
                <a:effectLst/>
                <a:latin typeface="Söhne"/>
              </a:rPr>
              <a:t> 번째 값</a:t>
            </a:r>
            <a:endParaRPr lang="en-US" altLang="ko-KR" b="0" i="0" dirty="0">
              <a:effectLst/>
              <a:latin typeface="Söhne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6B695CC-0568-433E-A7D1-B9473B04D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916" y="5916472"/>
            <a:ext cx="7116168" cy="8002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26170EF-FADF-4A26-80DB-B426E5314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732" y="5602103"/>
            <a:ext cx="7068536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955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3970B6-5284-4F9C-BDF9-4E45BBA90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071"/>
            <a:ext cx="5257800" cy="2889810"/>
          </a:xfrm>
        </p:spPr>
        <p:txBody>
          <a:bodyPr>
            <a:normAutofit/>
          </a:bodyPr>
          <a:lstStyle/>
          <a:p>
            <a:endParaRPr lang="en-US" altLang="ko-KR" sz="2800" dirty="0">
              <a:latin typeface="맑은 고딕 (본문)"/>
            </a:endParaRPr>
          </a:p>
          <a:p>
            <a:pPr marL="342900" indent="-342900" algn="l">
              <a:buFontTx/>
              <a:buChar char="-"/>
            </a:pPr>
            <a:endParaRPr lang="en-US" altLang="ko-KR" sz="2800" dirty="0">
              <a:latin typeface="맑은 고딕 (본문)"/>
            </a:endParaRP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9C264D-3DB7-40C2-BA84-1FEF20927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08" y="4527869"/>
            <a:ext cx="10993384" cy="2105319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95A909E-8A17-451D-B1FD-4ED5E9A31658}"/>
              </a:ext>
            </a:extLst>
          </p:cNvPr>
          <p:cNvSpPr txBox="1">
            <a:spLocks/>
          </p:cNvSpPr>
          <p:nvPr/>
        </p:nvSpPr>
        <p:spPr>
          <a:xfrm>
            <a:off x="838200" y="1833889"/>
            <a:ext cx="10515600" cy="4482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2"/>
            </a:pPr>
            <a:r>
              <a:rPr lang="en-US" altLang="ko-KR" dirty="0"/>
              <a:t>Fine-tuning</a:t>
            </a:r>
          </a:p>
          <a:p>
            <a:r>
              <a:rPr lang="ko-KR" altLang="en-US" dirty="0"/>
              <a:t>다른 </a:t>
            </a:r>
            <a:r>
              <a:rPr lang="en-US" altLang="ko-KR" dirty="0"/>
              <a:t>Laten Diffusion Model</a:t>
            </a:r>
            <a:r>
              <a:rPr lang="ko-KR" altLang="en-US" dirty="0"/>
              <a:t>을 그대로 사용</a:t>
            </a:r>
            <a:endParaRPr lang="en-US" altLang="ko-KR" dirty="0"/>
          </a:p>
          <a:p>
            <a:r>
              <a:rPr lang="ko-KR" altLang="en-US" dirty="0"/>
              <a:t>이미지에 고정시킨 이진 서명을 삽입하고</a:t>
            </a:r>
            <a:r>
              <a:rPr lang="en-US" altLang="ko-KR" dirty="0"/>
              <a:t>, </a:t>
            </a:r>
            <a:r>
              <a:rPr lang="ko-KR" altLang="en-US" dirty="0"/>
              <a:t>그걸 다시 </a:t>
            </a:r>
            <a:r>
              <a:rPr lang="en-US" altLang="ko-KR" dirty="0"/>
              <a:t>decoding </a:t>
            </a:r>
            <a:r>
              <a:rPr lang="ko-KR" altLang="en-US" dirty="0"/>
              <a:t>하는 모델을 훈련</a:t>
            </a:r>
            <a:endParaRPr lang="en-US" altLang="ko-KR" dirty="0"/>
          </a:p>
          <a:p>
            <a:r>
              <a:rPr lang="ko-KR" altLang="en-US" dirty="0" err="1"/>
              <a:t>학습하는건</a:t>
            </a:r>
            <a:r>
              <a:rPr lang="ko-KR" altLang="en-US" dirty="0"/>
              <a:t> </a:t>
            </a:r>
            <a:r>
              <a:rPr lang="en-US" altLang="ko-KR" dirty="0"/>
              <a:t>Decoder</a:t>
            </a:r>
            <a:r>
              <a:rPr lang="ko-KR" altLang="en-US" dirty="0"/>
              <a:t>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BCD39C3-6B3F-47EE-A656-9EAB8D5C8D9A}"/>
              </a:ext>
            </a:extLst>
          </p:cNvPr>
          <p:cNvSpPr/>
          <p:nvPr/>
        </p:nvSpPr>
        <p:spPr>
          <a:xfrm>
            <a:off x="4954741" y="4343400"/>
            <a:ext cx="4201292" cy="2514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5785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95A909E-8A17-451D-B1FD-4ED5E9A31658}"/>
              </a:ext>
            </a:extLst>
          </p:cNvPr>
          <p:cNvSpPr txBox="1">
            <a:spLocks/>
          </p:cNvSpPr>
          <p:nvPr/>
        </p:nvSpPr>
        <p:spPr>
          <a:xfrm>
            <a:off x="838200" y="1833889"/>
            <a:ext cx="4888832" cy="4482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2"/>
            </a:pPr>
            <a:r>
              <a:rPr lang="en-US" altLang="ko-KR" dirty="0"/>
              <a:t>Fine-tuning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044178-25B5-42D0-9114-B6D736F0A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905" y="2538381"/>
            <a:ext cx="4179441" cy="58158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728998F-A9F3-4F4E-A099-BE16A5DB3737}"/>
              </a:ext>
            </a:extLst>
          </p:cNvPr>
          <p:cNvSpPr txBox="1">
            <a:spLocks/>
          </p:cNvSpPr>
          <p:nvPr/>
        </p:nvSpPr>
        <p:spPr>
          <a:xfrm>
            <a:off x="3621506" y="3394708"/>
            <a:ext cx="3784196" cy="1935282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1" dirty="0" err="1">
                <a:effectLst/>
                <a:latin typeface="KaTeX_Math"/>
              </a:rPr>
              <a:t>Lm</a:t>
            </a:r>
            <a:r>
              <a:rPr lang="ko-KR" altLang="en-US" b="0" i="0" dirty="0">
                <a:effectLst/>
                <a:latin typeface="KaTeX_Main"/>
              </a:rPr>
              <a:t>​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: </a:t>
            </a:r>
            <a:r>
              <a:rPr lang="ko-KR" altLang="en-US" b="0" i="0" dirty="0">
                <a:effectLst/>
                <a:latin typeface="Söhne"/>
              </a:rPr>
              <a:t>메시지 </a:t>
            </a:r>
            <a:r>
              <a:rPr lang="en-US" altLang="ko-KR" sz="2800" b="0" i="0" dirty="0">
                <a:effectLst/>
                <a:latin typeface="Söhne"/>
              </a:rPr>
              <a:t>loss</a:t>
            </a:r>
            <a:endParaRPr lang="en-US" altLang="ko-KR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1" dirty="0">
                <a:effectLst/>
                <a:latin typeface="KaTeX_Math"/>
              </a:rPr>
              <a:t>k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: </a:t>
            </a:r>
            <a:r>
              <a:rPr lang="ko-KR" altLang="en-US" b="0" i="0" dirty="0">
                <a:effectLst/>
                <a:latin typeface="Söhne"/>
              </a:rPr>
              <a:t>메시지 비트의 수</a:t>
            </a:r>
            <a:endParaRPr lang="en-US" altLang="ko-KR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1" dirty="0" err="1">
                <a:effectLst/>
                <a:latin typeface="KaTeX_Math"/>
              </a:rPr>
              <a:t>i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: </a:t>
            </a:r>
            <a:r>
              <a:rPr lang="ko-KR" altLang="en-US" b="0" i="0" dirty="0">
                <a:effectLst/>
                <a:latin typeface="Söhne"/>
              </a:rPr>
              <a:t>비트 인덱스</a:t>
            </a:r>
            <a:endParaRPr lang="en-US" altLang="ko-KR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1" dirty="0">
                <a:effectLst/>
                <a:latin typeface="KaTeX_Math"/>
              </a:rPr>
              <a:t>m</a:t>
            </a:r>
            <a:r>
              <a:rPr lang="en-US" altLang="ko-KR" b="0" i="0" dirty="0">
                <a:effectLst/>
                <a:latin typeface="Söhne"/>
              </a:rPr>
              <a:t> : </a:t>
            </a:r>
            <a:r>
              <a:rPr lang="ko-KR" altLang="en-US" b="0" i="0" dirty="0">
                <a:effectLst/>
                <a:latin typeface="Söhne"/>
              </a:rPr>
              <a:t>원본 메시지</a:t>
            </a:r>
            <a:endParaRPr lang="en-US" altLang="ko-KR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1" dirty="0">
                <a:effectLst/>
                <a:latin typeface="KaTeX_Math"/>
              </a:rPr>
              <a:t>mi</a:t>
            </a:r>
            <a:r>
              <a:rPr lang="ko-KR" altLang="en-US" b="0" i="0" dirty="0">
                <a:effectLst/>
                <a:latin typeface="KaTeX_Main"/>
              </a:rPr>
              <a:t>​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: </a:t>
            </a:r>
            <a:r>
              <a:rPr lang="ko-KR" altLang="en-US" b="0" i="0" dirty="0">
                <a:effectLst/>
                <a:latin typeface="Söhne"/>
              </a:rPr>
              <a:t>원본 메시지의 </a:t>
            </a:r>
            <a:r>
              <a:rPr lang="en-US" altLang="ko-KR" b="0" i="1" dirty="0" err="1">
                <a:effectLst/>
                <a:latin typeface="KaTeX_Math"/>
              </a:rPr>
              <a:t>i</a:t>
            </a:r>
            <a:r>
              <a:rPr lang="ko-KR" altLang="en-US" b="0" i="0" dirty="0">
                <a:effectLst/>
                <a:latin typeface="Söhne"/>
              </a:rPr>
              <a:t> 번째 비트</a:t>
            </a:r>
            <a:endParaRPr lang="en-US" altLang="ko-KR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1" dirty="0">
                <a:effectLst/>
                <a:latin typeface="KaTeX_Math"/>
              </a:rPr>
              <a:t>m</a:t>
            </a:r>
            <a:r>
              <a:rPr lang="en-US" altLang="ko-KR" b="0" i="0" dirty="0">
                <a:effectLst/>
                <a:latin typeface="KaTeX_Main"/>
              </a:rPr>
              <a:t>′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: </a:t>
            </a:r>
            <a:r>
              <a:rPr lang="ko-KR" altLang="en-US" b="0" i="0" dirty="0">
                <a:effectLst/>
                <a:latin typeface="Söhne"/>
              </a:rPr>
              <a:t>변형된 이미지에서 추출된 메시지</a:t>
            </a:r>
            <a:endParaRPr lang="en-US" altLang="ko-KR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1" dirty="0">
                <a:effectLst/>
                <a:latin typeface="KaTeX_Math"/>
              </a:rPr>
              <a:t>mi</a:t>
            </a:r>
            <a:r>
              <a:rPr lang="en-US" altLang="ko-KR" b="0" i="0" dirty="0">
                <a:effectLst/>
                <a:latin typeface="KaTeX_Main"/>
              </a:rPr>
              <a:t>′​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: </a:t>
            </a:r>
            <a:r>
              <a:rPr lang="ko-KR" altLang="en-US" b="0" i="0" dirty="0">
                <a:effectLst/>
                <a:latin typeface="Söhne"/>
              </a:rPr>
              <a:t>변형된 이미지에서 추출된 메시지의 </a:t>
            </a:r>
            <a:r>
              <a:rPr lang="en-US" altLang="ko-KR" b="0" i="1" dirty="0" err="1">
                <a:effectLst/>
                <a:latin typeface="KaTeX_Math"/>
              </a:rPr>
              <a:t>i</a:t>
            </a:r>
            <a:r>
              <a:rPr lang="ko-KR" altLang="en-US" b="0" i="0" dirty="0">
                <a:effectLst/>
                <a:latin typeface="Söhne"/>
              </a:rPr>
              <a:t> 번째 값</a:t>
            </a:r>
            <a:endParaRPr lang="en-US" altLang="ko-KR" b="0" i="0" dirty="0">
              <a:effectLst/>
              <a:latin typeface="Söhne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03ACBF-FEDB-48D2-9A4E-D366B8D40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958" y="2671989"/>
            <a:ext cx="1606774" cy="314369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D1A3911-07F0-4062-960B-7C673FA628F6}"/>
              </a:ext>
            </a:extLst>
          </p:cNvPr>
          <p:cNvSpPr txBox="1">
            <a:spLocks/>
          </p:cNvSpPr>
          <p:nvPr/>
        </p:nvSpPr>
        <p:spPr>
          <a:xfrm>
            <a:off x="7940844" y="2671988"/>
            <a:ext cx="3784196" cy="25256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ko-KR" sz="1100" b="0" i="1" dirty="0">
                <a:effectLst/>
                <a:latin typeface="KaTeX_Math"/>
              </a:rPr>
              <a:t>Li</a:t>
            </a:r>
            <a:r>
              <a:rPr lang="ko-KR" altLang="en-US" sz="1100" b="0" i="0" dirty="0">
                <a:effectLst/>
                <a:latin typeface="KaTeX_Main"/>
              </a:rPr>
              <a:t>​</a:t>
            </a:r>
            <a:r>
              <a:rPr lang="ko-KR" altLang="en-US" sz="1100" b="0" i="0" dirty="0">
                <a:effectLst/>
                <a:latin typeface="Söhne"/>
              </a:rPr>
              <a:t> </a:t>
            </a:r>
            <a:r>
              <a:rPr lang="en-US" altLang="ko-KR" sz="1100" b="0" i="0" dirty="0">
                <a:effectLst/>
                <a:latin typeface="Söhne"/>
              </a:rPr>
              <a:t>: </a:t>
            </a:r>
            <a:r>
              <a:rPr lang="ko-KR" altLang="en-US" sz="1100" b="0" i="0" dirty="0">
                <a:effectLst/>
                <a:latin typeface="Söhne"/>
              </a:rPr>
              <a:t>이미지 </a:t>
            </a:r>
            <a:r>
              <a:rPr lang="en-US" altLang="ko-KR" sz="1100" b="0" i="0" dirty="0">
                <a:effectLst/>
                <a:latin typeface="Söhne"/>
              </a:rPr>
              <a:t>loss</a:t>
            </a:r>
          </a:p>
          <a:p>
            <a:pPr marL="0" indent="0" algn="l">
              <a:buNone/>
            </a:pPr>
            <a:r>
              <a:rPr lang="ko-KR" altLang="en-US" sz="1100" dirty="0">
                <a:latin typeface="Söhne"/>
              </a:rPr>
              <a:t>얼마나 원본 이미지와 비슷하게 복원하였는가</a:t>
            </a:r>
            <a:endParaRPr lang="en-US" altLang="ko-KR" sz="1100" dirty="0">
              <a:latin typeface="Söhne"/>
            </a:endParaRPr>
          </a:p>
          <a:p>
            <a:pPr marL="0" indent="0" algn="l">
              <a:buNone/>
            </a:pPr>
            <a:endParaRPr lang="en-US" altLang="ko-KR" sz="1100" dirty="0">
              <a:latin typeface="Söhne"/>
            </a:endParaRPr>
          </a:p>
          <a:p>
            <a:pPr marL="0" indent="0" algn="l">
              <a:buNone/>
            </a:pPr>
            <a:r>
              <a:rPr lang="ko-KR" altLang="en-US" sz="1100" b="0" i="0" dirty="0">
                <a:effectLst/>
                <a:latin typeface="Söhne"/>
              </a:rPr>
              <a:t>사용 가능한 </a:t>
            </a:r>
            <a:r>
              <a:rPr lang="en-US" altLang="ko-KR" sz="1100" b="0" i="0" dirty="0">
                <a:effectLst/>
                <a:latin typeface="Söhne"/>
              </a:rPr>
              <a:t>loss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effectLst/>
                <a:latin typeface="Söhne"/>
              </a:rPr>
              <a:t>Watson-VGG(Default)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Söhne"/>
              </a:rPr>
              <a:t>Watson-</a:t>
            </a:r>
            <a:r>
              <a:rPr lang="en-US" altLang="ko-KR" sz="1100" dirty="0" err="1">
                <a:latin typeface="Söhne"/>
              </a:rPr>
              <a:t>dft</a:t>
            </a:r>
            <a:endParaRPr lang="en-US" altLang="ko-KR" sz="1100" dirty="0">
              <a:latin typeface="Söhne"/>
            </a:endParaRPr>
          </a:p>
          <a:p>
            <a:r>
              <a:rPr lang="en-US" altLang="ko-KR" sz="1100" dirty="0">
                <a:latin typeface="Söhne"/>
              </a:rPr>
              <a:t>Watson-</a:t>
            </a:r>
            <a:r>
              <a:rPr lang="en-US" altLang="ko-KR" sz="1100" dirty="0" err="1">
                <a:latin typeface="Söhne"/>
              </a:rPr>
              <a:t>fft</a:t>
            </a:r>
            <a:endParaRPr lang="en-US" altLang="ko-KR" sz="1100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effectLst/>
                <a:latin typeface="Söhne"/>
              </a:rPr>
              <a:t>MSE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Söhne"/>
              </a:rPr>
              <a:t>SSIM</a:t>
            </a:r>
            <a:endParaRPr lang="en-US" altLang="ko-KR" sz="1100" b="0" i="0" dirty="0">
              <a:effectLst/>
              <a:latin typeface="Söhne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C0CC596D-AEAD-45D2-99A9-582DF33A93DD}"/>
              </a:ext>
            </a:extLst>
          </p:cNvPr>
          <p:cNvSpPr txBox="1">
            <a:spLocks/>
          </p:cNvSpPr>
          <p:nvPr/>
        </p:nvSpPr>
        <p:spPr>
          <a:xfrm>
            <a:off x="669634" y="3394708"/>
            <a:ext cx="2157787" cy="1935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100" b="0" i="1" dirty="0">
                <a:effectLst/>
                <a:latin typeface="KaTeX_Math"/>
              </a:rPr>
              <a:t>L</a:t>
            </a:r>
            <a:r>
              <a:rPr lang="ko-KR" altLang="en-US" sz="1100" b="0" i="0" dirty="0">
                <a:effectLst/>
                <a:latin typeface="Söhne"/>
              </a:rPr>
              <a:t> </a:t>
            </a:r>
            <a:r>
              <a:rPr lang="en-US" altLang="ko-KR" sz="1100" b="0" i="0" dirty="0">
                <a:effectLst/>
                <a:latin typeface="Söhne"/>
              </a:rPr>
              <a:t>: </a:t>
            </a:r>
            <a:r>
              <a:rPr lang="ko-KR" altLang="en-US" sz="1100" b="0" i="0" dirty="0">
                <a:effectLst/>
                <a:latin typeface="Söhne"/>
              </a:rPr>
              <a:t>전체 </a:t>
            </a:r>
            <a:r>
              <a:rPr lang="en-US" altLang="ko-KR" sz="1100" b="0" i="0" dirty="0">
                <a:effectLst/>
                <a:latin typeface="Söhne"/>
              </a:rPr>
              <a:t>loss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100" b="0" i="1" dirty="0" err="1">
                <a:effectLst/>
                <a:latin typeface="KaTeX_Math"/>
              </a:rPr>
              <a:t>Lm</a:t>
            </a:r>
            <a:r>
              <a:rPr lang="en-US" altLang="ko-KR" sz="1100" b="0" i="0" dirty="0">
                <a:effectLst/>
                <a:latin typeface="Söhne"/>
              </a:rPr>
              <a:t>​ : </a:t>
            </a:r>
            <a:r>
              <a:rPr lang="ko-KR" altLang="en-US" sz="1100" b="0" i="0" dirty="0">
                <a:effectLst/>
                <a:latin typeface="Söhne"/>
              </a:rPr>
              <a:t>메시지 </a:t>
            </a:r>
            <a:r>
              <a:rPr lang="en-US" altLang="ko-KR" sz="1100" b="0" i="0" dirty="0">
                <a:effectLst/>
                <a:latin typeface="Söhne"/>
              </a:rPr>
              <a:t>loss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100" b="0" i="1" dirty="0">
                <a:effectLst/>
                <a:latin typeface="KaTeX_Math"/>
              </a:rPr>
              <a:t>Li</a:t>
            </a:r>
            <a:r>
              <a:rPr lang="en-US" altLang="ko-KR" sz="1100" b="0" i="0" dirty="0">
                <a:effectLst/>
                <a:latin typeface="Söhne"/>
              </a:rPr>
              <a:t> : </a:t>
            </a:r>
            <a:r>
              <a:rPr lang="ko-KR" altLang="en-US" sz="1100" dirty="0">
                <a:latin typeface="Söhne"/>
              </a:rPr>
              <a:t>이미</a:t>
            </a:r>
            <a:r>
              <a:rPr lang="ko-KR" altLang="en-US" sz="1100" b="0" i="0" dirty="0">
                <a:effectLst/>
                <a:latin typeface="Söhne"/>
              </a:rPr>
              <a:t>지 </a:t>
            </a:r>
            <a:r>
              <a:rPr lang="en-US" altLang="ko-KR" sz="1100" b="0" i="0" dirty="0">
                <a:effectLst/>
                <a:latin typeface="Söhne"/>
              </a:rPr>
              <a:t>loss</a:t>
            </a:r>
            <a:endParaRPr lang="ko-KR" altLang="en-US" sz="1100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l-GR" altLang="ko-KR" sz="1100" b="0" i="1" dirty="0">
                <a:effectLst/>
                <a:latin typeface="KaTeX_Math"/>
              </a:rPr>
              <a:t>λ</a:t>
            </a:r>
            <a:r>
              <a:rPr lang="en-US" altLang="ko-KR" sz="1100" b="0" i="1" dirty="0" err="1">
                <a:effectLst/>
                <a:latin typeface="KaTeX_Math"/>
              </a:rPr>
              <a:t>i</a:t>
            </a:r>
            <a:r>
              <a:rPr lang="en-US" altLang="ko-KR" sz="1100" b="0" i="0" dirty="0">
                <a:effectLst/>
                <a:latin typeface="Söhne"/>
              </a:rPr>
              <a:t>​ : </a:t>
            </a:r>
            <a:r>
              <a:rPr lang="ko-KR" altLang="en-US" sz="1100" b="0" i="0" dirty="0">
                <a:effectLst/>
                <a:latin typeface="Söhne"/>
              </a:rPr>
              <a:t>이미지 </a:t>
            </a:r>
            <a:r>
              <a:rPr lang="en-US" altLang="ko-KR" sz="1100" b="0" i="0" dirty="0">
                <a:effectLst/>
                <a:latin typeface="Söhne"/>
              </a:rPr>
              <a:t>loss</a:t>
            </a:r>
            <a:r>
              <a:rPr lang="ko-KR" altLang="en-US" sz="1100" b="0" i="0" dirty="0">
                <a:effectLst/>
                <a:latin typeface="Söhne"/>
              </a:rPr>
              <a:t> 가중치</a:t>
            </a:r>
            <a:endParaRPr lang="ko-KR" altLang="en-US" sz="1100" b="0" i="1" dirty="0">
              <a:effectLst/>
              <a:latin typeface="KaTeX_Math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100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100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395833746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499</ep:Words>
  <ep:PresentationFormat>와이드스크린</ep:PresentationFormat>
  <ep:Paragraphs>155</ep:Paragraphs>
  <ep:Slides>20</ep:Slides>
  <ep:Notes>9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ep:HeadingPairs>
  <ep:TitlesOfParts>
    <vt:vector size="21" baseType="lpstr">
      <vt:lpstr>Office 테마</vt:lpstr>
      <vt:lpstr>Rooting Watermarks in Latent Diffusion Models</vt:lpstr>
      <vt:lpstr>1. 논문 개요</vt:lpstr>
      <vt:lpstr>1. 논문 개요</vt:lpstr>
      <vt:lpstr>1. 논문 개요</vt:lpstr>
      <vt:lpstr>1. 논문 개요</vt:lpstr>
      <vt:lpstr>2. 모델</vt:lpstr>
      <vt:lpstr>2. 모델</vt:lpstr>
      <vt:lpstr>2. 모델</vt:lpstr>
      <vt:lpstr>2. 모델</vt:lpstr>
      <vt:lpstr>2. 모델</vt:lpstr>
      <vt:lpstr>2. 모델</vt:lpstr>
      <vt:lpstr>2. 모델</vt:lpstr>
      <vt:lpstr>2. 모델</vt:lpstr>
      <vt:lpstr>2. 모델</vt:lpstr>
      <vt:lpstr>2. 모델</vt:lpstr>
      <vt:lpstr>2. 모델</vt:lpstr>
      <vt:lpstr>2. 모델</vt:lpstr>
      <vt:lpstr>2. 모델</vt:lpstr>
      <vt:lpstr>2. 모델</vt:lpstr>
      <vt:lpstr>감사합니다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2023-09-03T23:41:12.000</dcterms:created>
  <dc:creator>USER</dc:creator>
  <cp:lastModifiedBy>user02</cp:lastModifiedBy>
  <dcterms:modified xsi:type="dcterms:W3CDTF">2023-11-23T01:57:00.742</dcterms:modified>
  <cp:revision>231</cp:revision>
  <dc:title>End-to-end weakly-supervised semantic alignment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